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E9AB4062-6F53-46B1-8505-5709C37DE060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51A168BE-9F77-41AB-BAFB-91F79227C5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10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D5AD7C-1F2C-4549-BA3B-CDC12D4E5388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39692-ADEB-431D-A266-3A845E8188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8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15EA76-DB8D-4399-BC1B-BD42BA005287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6C344-C9F7-471C-89A2-5C69B0700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9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5DFCC-DC8F-41A2-9AC4-5B1A295B794F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6AD094-8C83-4F07-8BAE-D72B114A63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3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BA2EC7DD-1BDF-43D7-A354-832F9A1DC555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560B40AA-901F-4BC1-87C2-8E0F7C60C3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04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2FA419-1832-4BBE-95DF-9C349B0D213B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6ACB6-1C6C-4102-AEC1-49105AC4D7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2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0CBB38-9D23-4CBB-98DB-96FA85DA763E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50D04-47B7-4D8E-A2E4-A5A92C7074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3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9BAB69-034C-4AC8-B75A-4DE71C277608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4D6E3E-1503-46F5-BA25-57D310D2F7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3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CB889-1AF2-446E-9D19-FE1872DAB383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CE87F-187F-42E2-B8A2-DF0AC97813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C46E9-CE2F-49E1-857B-8796A3C1F0B4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7A1026-F5CD-447C-8B85-C0559C599F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08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EAD302-85F9-41DB-9003-0A7DB3DE6151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0D1A0E-7653-49C9-8B35-440C787333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3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entury Schoolbook" pitchFamily="18" charset="0"/>
              </a:defRPr>
            </a:lvl1pPr>
          </a:lstStyle>
          <a:p>
            <a:fld id="{93997CA8-97A5-47A6-8C3D-B88D31A0B96D}" type="datetimeFigureOut">
              <a:rPr lang="en-US"/>
              <a:pPr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entury Schoolbook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itchFamily="18" charset="0"/>
              </a:defRPr>
            </a:lvl1pPr>
          </a:lstStyle>
          <a:p>
            <a:fld id="{168284C2-BB3C-4483-8467-8C83DDB333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26" r:id="rId4"/>
    <p:sldLayoutId id="2147483727" r:id="rId5"/>
    <p:sldLayoutId id="2147483734" r:id="rId6"/>
    <p:sldLayoutId id="2147483728" r:id="rId7"/>
    <p:sldLayoutId id="2147483735" r:id="rId8"/>
    <p:sldLayoutId id="2147483736" r:id="rId9"/>
    <p:sldLayoutId id="2147483729" r:id="rId10"/>
    <p:sldLayoutId id="214748373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82A0B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C8D7E5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EBC0B1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62200"/>
            <a:ext cx="70866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Statistics in professional soccer</a:t>
            </a:r>
            <a:endParaRPr lang="en-US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algn="ctr"/>
            <a:r>
              <a:rPr lang="en-US" smtClean="0"/>
              <a:t>A comparison of styles among the top professional soccer teams in the world</a:t>
            </a:r>
          </a:p>
        </p:txBody>
      </p:sp>
      <p:pic>
        <p:nvPicPr>
          <p:cNvPr id="8196" name="Picture 2" descr="http://upload.wikimedia.org/wikipedia/commons/thumb/d/d2/Lionel_Messi_Player_of_the_Year_2011.jpg/220px-Lionel_Messi_Player_of_the_Year_2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4800"/>
            <a:ext cx="2438400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Jonckheere-Terpstra Test For Ordered Alternatives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H</a:t>
            </a:r>
            <a:r>
              <a:rPr lang="en-US" baseline="-25000" smtClean="0"/>
              <a:t>o</a:t>
            </a:r>
            <a:r>
              <a:rPr lang="en-US" smtClean="0"/>
              <a:t>: τ</a:t>
            </a:r>
            <a:r>
              <a:rPr lang="en-US" baseline="-25000" smtClean="0"/>
              <a:t>1</a:t>
            </a:r>
            <a:r>
              <a:rPr lang="en-US" smtClean="0"/>
              <a:t>=τ</a:t>
            </a:r>
            <a:r>
              <a:rPr lang="en-US" baseline="-25000" smtClean="0"/>
              <a:t>2</a:t>
            </a:r>
            <a:r>
              <a:rPr lang="en-US" smtClean="0"/>
              <a:t>=τ</a:t>
            </a:r>
            <a:r>
              <a:rPr lang="en-US" baseline="-25000" smtClean="0"/>
              <a:t>3</a:t>
            </a:r>
            <a:r>
              <a:rPr lang="en-US" smtClean="0"/>
              <a:t>=τ</a:t>
            </a:r>
            <a:r>
              <a:rPr lang="en-US" baseline="-25000" smtClean="0"/>
              <a:t>4</a:t>
            </a:r>
            <a:endParaRPr lang="en-US" smtClean="0"/>
          </a:p>
          <a:p>
            <a:r>
              <a:rPr lang="en-US" smtClean="0"/>
              <a:t>H</a:t>
            </a:r>
            <a:r>
              <a:rPr lang="en-US" baseline="-25000" smtClean="0"/>
              <a:t>a</a:t>
            </a:r>
            <a:r>
              <a:rPr lang="en-US" smtClean="0"/>
              <a:t>: τ</a:t>
            </a:r>
            <a:r>
              <a:rPr lang="en-US" baseline="-25000" smtClean="0"/>
              <a:t>4</a:t>
            </a:r>
            <a:r>
              <a:rPr lang="en-US" smtClean="0"/>
              <a:t>≤ τ</a:t>
            </a:r>
            <a:r>
              <a:rPr lang="en-US" baseline="-25000" smtClean="0"/>
              <a:t>3</a:t>
            </a:r>
            <a:r>
              <a:rPr lang="en-US" smtClean="0"/>
              <a:t>≤ τ</a:t>
            </a:r>
            <a:r>
              <a:rPr lang="en-US" baseline="-25000" smtClean="0"/>
              <a:t>2</a:t>
            </a:r>
            <a:r>
              <a:rPr lang="en-US" smtClean="0"/>
              <a:t>≤ τ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Why did I choose this alternative?</a:t>
            </a:r>
          </a:p>
          <a:p>
            <a:pPr lvl="1"/>
            <a:endParaRPr lang="en-US" smtClean="0"/>
          </a:p>
          <a:p>
            <a:r>
              <a:rPr lang="en-US" smtClean="0"/>
              <a:t>J = 189, p-value = 1.549e-05</a:t>
            </a:r>
          </a:p>
          <a:p>
            <a:endParaRPr lang="en-US" smtClean="0"/>
          </a:p>
          <a:p>
            <a:r>
              <a:rPr lang="en-US" smtClean="0"/>
              <a:t>There is significant evidence of differences in goals for per game across countries</a:t>
            </a:r>
          </a:p>
          <a:p>
            <a:endParaRPr lang="en-US" smtClean="0"/>
          </a:p>
          <a:p>
            <a:r>
              <a:rPr lang="en-US" smtClean="0"/>
              <a:t>Which countries differ?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Multiple Comparisons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Decide </a:t>
            </a:r>
            <a:r>
              <a:rPr lang="en-US" dirty="0" err="1" smtClean="0"/>
              <a:t>τ</a:t>
            </a:r>
            <a:r>
              <a:rPr lang="en-US" baseline="-25000" dirty="0" err="1" smtClean="0"/>
              <a:t>u</a:t>
            </a:r>
            <a:r>
              <a:rPr lang="en-US" dirty="0" err="1" smtClean="0"/>
              <a:t>≠τ</a:t>
            </a:r>
            <a:r>
              <a:rPr lang="en-US" baseline="-25000" dirty="0" err="1" smtClean="0"/>
              <a:t>v</a:t>
            </a:r>
            <a:r>
              <a:rPr lang="en-US" dirty="0" smtClean="0"/>
              <a:t> if abs(W</a:t>
            </a:r>
            <a:r>
              <a:rPr lang="en-US" baseline="30000" dirty="0" smtClean="0"/>
              <a:t>*</a:t>
            </a:r>
            <a:r>
              <a:rPr lang="en-US" baseline="-25000" dirty="0" err="1" smtClean="0"/>
              <a:t>uv</a:t>
            </a:r>
            <a:r>
              <a:rPr lang="en-US" dirty="0" smtClean="0"/>
              <a:t>)≥3.633, which is based on q</a:t>
            </a:r>
            <a:r>
              <a:rPr lang="en-US" baseline="-25000" dirty="0" smtClean="0"/>
              <a:t>α</a:t>
            </a:r>
            <a:r>
              <a:rPr lang="en-US" dirty="0" smtClean="0"/>
              <a:t>, a large sample approximation</a:t>
            </a:r>
          </a:p>
          <a:p>
            <a:endParaRPr lang="en-US" dirty="0" smtClean="0"/>
          </a:p>
          <a:p>
            <a:r>
              <a:rPr lang="en-US" dirty="0" smtClean="0"/>
              <a:t>For Spain vs. USA, I got the following answer: (56-39)/4.415=3.90</a:t>
            </a:r>
          </a:p>
          <a:p>
            <a:r>
              <a:rPr lang="en-US" dirty="0" smtClean="0"/>
              <a:t>England vs. USA: (56-39)/4.415=3.90</a:t>
            </a:r>
          </a:p>
          <a:p>
            <a:endParaRPr lang="en-US" dirty="0" smtClean="0"/>
          </a:p>
          <a:p>
            <a:r>
              <a:rPr lang="en-US" dirty="0" smtClean="0"/>
              <a:t>These were the only two significant differences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Tukey’s Method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Grouping Information Using Tukey Method</a:t>
            </a:r>
          </a:p>
          <a:p>
            <a:r>
              <a:rPr lang="en-US" smtClean="0"/>
              <a:t> </a:t>
            </a:r>
          </a:p>
          <a:p>
            <a:r>
              <a:rPr lang="en-US" smtClean="0"/>
              <a:t>Country  N    Mean  Grouping</a:t>
            </a:r>
          </a:p>
          <a:p>
            <a:r>
              <a:rPr lang="en-US" smtClean="0"/>
              <a:t>Spain    6  2.4956     A</a:t>
            </a:r>
          </a:p>
          <a:p>
            <a:r>
              <a:rPr lang="en-US" smtClean="0"/>
              <a:t>England  6  2.2149  A B</a:t>
            </a:r>
          </a:p>
          <a:p>
            <a:r>
              <a:rPr lang="en-US" smtClean="0"/>
              <a:t>Italy    6  1.8728          B C</a:t>
            </a:r>
          </a:p>
          <a:p>
            <a:r>
              <a:rPr lang="en-US" smtClean="0"/>
              <a:t>USA      6  1.5672            C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Comparing goals for and Goals Against: How do the Top Teams Win?</a:t>
            </a:r>
            <a:endParaRPr lang="en-US" dirty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208213"/>
            <a:ext cx="5486400" cy="3657600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Nonparametric Correlation Techniques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smtClean="0"/>
              <a:t>Kendall's rank correlation tau</a:t>
            </a:r>
            <a:endParaRPr lang="en-US" smtClean="0"/>
          </a:p>
          <a:p>
            <a:r>
              <a:rPr lang="en-US" b="1" smtClean="0"/>
              <a:t>data:  Goalsf and Goalsa </a:t>
            </a:r>
            <a:endParaRPr lang="en-US" smtClean="0"/>
          </a:p>
          <a:p>
            <a:r>
              <a:rPr lang="en-US" b="1" smtClean="0"/>
              <a:t>z = -0.5221, p-value = 0.6016</a:t>
            </a:r>
            <a:endParaRPr lang="en-US" smtClean="0"/>
          </a:p>
          <a:p>
            <a:r>
              <a:rPr lang="en-US" b="1" smtClean="0"/>
              <a:t>Sample estimates:</a:t>
            </a:r>
            <a:endParaRPr lang="en-US" smtClean="0"/>
          </a:p>
          <a:p>
            <a:r>
              <a:rPr lang="en-US" b="1" smtClean="0"/>
              <a:t>        tau </a:t>
            </a:r>
            <a:endParaRPr lang="en-US" smtClean="0"/>
          </a:p>
          <a:p>
            <a:r>
              <a:rPr lang="en-US" b="1" smtClean="0"/>
              <a:t>-0.07706539</a:t>
            </a:r>
            <a:endParaRPr lang="en-US" smtClean="0"/>
          </a:p>
          <a:p>
            <a:endParaRPr lang="en-US" smtClean="0"/>
          </a:p>
        </p:txBody>
      </p:sp>
      <p:pic>
        <p:nvPicPr>
          <p:cNvPr id="21508" name="Picture 2" descr="http://www.google.com/url?source=imglanding&amp;ct=img&amp;q=http://specials-images.forbes.com/imageserve/03YIgKL9Wf5WI/186x282.jpg&amp;sa=X&amp;ei=vO3LUPTFKsnlyAHLx4GgDg&amp;ved=0CAwQ8wc&amp;usg=AFQjCNFnrpy-Trwc9Dl4CR8EUOV5Cd9wU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0"/>
            <a:ext cx="17716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Accounting for Recent Trends (General Linear Model)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Model</a:t>
            </a:r>
          </a:p>
          <a:p>
            <a:pPr lvl="1"/>
            <a:r>
              <a:rPr lang="it-IT" smtClean="0"/>
              <a:t>Y</a:t>
            </a:r>
            <a:r>
              <a:rPr lang="it-IT" baseline="-25000" smtClean="0"/>
              <a:t>i</a:t>
            </a:r>
            <a:r>
              <a:rPr lang="it-IT" smtClean="0"/>
              <a:t>=β</a:t>
            </a:r>
            <a:r>
              <a:rPr lang="it-IT" baseline="-25000" smtClean="0"/>
              <a:t>0</a:t>
            </a:r>
            <a:r>
              <a:rPr lang="it-IT" smtClean="0"/>
              <a:t>+ β</a:t>
            </a:r>
            <a:r>
              <a:rPr lang="it-IT" baseline="-25000" smtClean="0"/>
              <a:t>1</a:t>
            </a:r>
            <a:r>
              <a:rPr lang="it-IT" smtClean="0"/>
              <a:t>X</a:t>
            </a:r>
            <a:r>
              <a:rPr lang="it-IT" baseline="-25000" smtClean="0"/>
              <a:t>i1</a:t>
            </a:r>
            <a:r>
              <a:rPr lang="it-IT" smtClean="0"/>
              <a:t>+ β</a:t>
            </a:r>
            <a:r>
              <a:rPr lang="it-IT" baseline="-25000" smtClean="0"/>
              <a:t>2</a:t>
            </a:r>
            <a:r>
              <a:rPr lang="it-IT" smtClean="0"/>
              <a:t>X</a:t>
            </a:r>
            <a:r>
              <a:rPr lang="it-IT" baseline="-25000" smtClean="0"/>
              <a:t>i2</a:t>
            </a:r>
            <a:r>
              <a:rPr lang="it-IT" smtClean="0"/>
              <a:t>+E</a:t>
            </a:r>
            <a:r>
              <a:rPr lang="it-IT" baseline="-25000" smtClean="0"/>
              <a:t>i</a:t>
            </a:r>
            <a:endParaRPr lang="en-US" smtClean="0"/>
          </a:p>
          <a:p>
            <a:r>
              <a:rPr lang="en-US" sz="1800" b="1" smtClean="0"/>
              <a:t>Estimate Std. Error t value Pr(&gt;|t|)    </a:t>
            </a:r>
            <a:endParaRPr lang="en-US" sz="1800" smtClean="0"/>
          </a:p>
          <a:p>
            <a:pPr>
              <a:buFont typeface="Wingdings" pitchFamily="2" charset="2"/>
              <a:buNone/>
            </a:pPr>
            <a:r>
              <a:rPr lang="en-US" sz="1800" b="1" smtClean="0"/>
              <a:t>	(Intercept) -78.53435   72.16573  -1.088    0.289    </a:t>
            </a:r>
            <a:endParaRPr lang="en-US" sz="1800" smtClean="0"/>
          </a:p>
          <a:p>
            <a:pPr>
              <a:buFont typeface="Wingdings" pitchFamily="2" charset="2"/>
              <a:buNone/>
            </a:pPr>
            <a:r>
              <a:rPr lang="en-US" sz="1800" b="1" smtClean="0"/>
              <a:t>	Countries    -0.31272    0.05488  -5.698 1.18e-05 ***</a:t>
            </a:r>
            <a:endParaRPr lang="en-US" sz="1800" smtClean="0"/>
          </a:p>
          <a:p>
            <a:pPr>
              <a:buFont typeface="Wingdings" pitchFamily="2" charset="2"/>
              <a:buNone/>
            </a:pPr>
            <a:r>
              <a:rPr lang="en-US" sz="1800" b="1" smtClean="0"/>
              <a:t>	Year          0.04050    0.03593   1.127    0.272  </a:t>
            </a:r>
          </a:p>
          <a:p>
            <a:pPr>
              <a:buFont typeface="Wingdings" pitchFamily="2" charset="2"/>
              <a:buNone/>
            </a:pPr>
            <a:endParaRPr lang="en-US" sz="1800" b="1" smtClean="0"/>
          </a:p>
          <a:p>
            <a:pPr>
              <a:buFont typeface="Wingdings" pitchFamily="2" charset="2"/>
              <a:buNone/>
            </a:pPr>
            <a:r>
              <a:rPr lang="en-US" sz="1800" b="1" smtClean="0"/>
              <a:t>No predictive linear relationship between Year and GFPG</a:t>
            </a:r>
            <a:endParaRPr lang="en-US" sz="1800" smtClean="0"/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LSRL and LOWESS Models</a:t>
            </a:r>
            <a:endParaRPr lang="en-US" dirty="0"/>
          </a:p>
        </p:txBody>
      </p:sp>
      <p:pic>
        <p:nvPicPr>
          <p:cNvPr id="23555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371600"/>
            <a:ext cx="3810000" cy="4191000"/>
          </a:xfrm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371600"/>
            <a:ext cx="4343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0600" y="5466953"/>
            <a:ext cx="219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Pearson R-</a:t>
            </a:r>
            <a:r>
              <a:rPr lang="en-US" dirty="0" err="1" smtClean="0"/>
              <a:t>sq</a:t>
            </a:r>
            <a:r>
              <a:rPr lang="en-US" dirty="0" smtClean="0"/>
              <a:t>= .7%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INTRODUCING THE DATA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425"/>
          </a:xfrm>
        </p:spPr>
        <p:txBody>
          <a:bodyPr/>
          <a:lstStyle/>
          <a:p>
            <a:r>
              <a:rPr lang="en-US" smtClean="0"/>
              <a:t>Statistical revolution in other sports</a:t>
            </a:r>
          </a:p>
          <a:p>
            <a:pPr lvl="1"/>
            <a:r>
              <a:rPr lang="en-US" smtClean="0"/>
              <a:t>Why not in soccer?</a:t>
            </a:r>
          </a:p>
          <a:p>
            <a:pPr lvl="1"/>
            <a:endParaRPr lang="en-US" smtClean="0"/>
          </a:p>
          <a:p>
            <a:r>
              <a:rPr lang="en-US" smtClean="0"/>
              <a:t>Statistics kept during soccer games</a:t>
            </a:r>
          </a:p>
          <a:p>
            <a:endParaRPr lang="en-US" smtClean="0"/>
          </a:p>
          <a:p>
            <a:r>
              <a:rPr lang="en-US" smtClean="0"/>
              <a:t>Individual vs. Team Statistics</a:t>
            </a:r>
          </a:p>
          <a:p>
            <a:endParaRPr lang="en-US" smtClean="0"/>
          </a:p>
          <a:p>
            <a:r>
              <a:rPr lang="en-US" smtClean="0"/>
              <a:t>Goals for and goals against for winners of EPL, La Liga, MLS, and Serie A for past 6 seasons</a:t>
            </a:r>
          </a:p>
          <a:p>
            <a:pPr lvl="1"/>
            <a:r>
              <a:rPr lang="en-US" smtClean="0"/>
              <a:t>24 data points</a:t>
            </a:r>
          </a:p>
          <a:p>
            <a:pPr lvl="2"/>
            <a:r>
              <a:rPr lang="en-US" smtClean="0"/>
              <a:t>Nonparametric vs. Parametric methods</a:t>
            </a:r>
          </a:p>
          <a:p>
            <a:pPr lvl="2"/>
            <a:endParaRPr lang="en-US" smtClean="0"/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800" smtClean="0"/>
              <a:t>Country	Year	Proportion GF	Proportion GA	GFPG	GAPG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Spain	2006	66/38	40/38	1.73684	1.05263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Italy	2006	80/38	34/38	2.10526	0.89474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USA	2006	52/32	38/32	1.62500	1.18750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England	2006	83/38	27/38	2.18421	0.71053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Spain	2007	84/38	36/38	2.21053	0.94737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Italy	2007	69/38	26/38	1.81579	0.68421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USA	2007	56/30	34/30	1.86667	1.13333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England	2007	80/38	22/38	2.10526	0.57895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Spain	2008	105/38	35/38	2.76316	0.92105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Italy	2008	70/38	32/38	1.84211	0.84211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USA	2008	50/30	36/30	1.66667	1.20000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England	2008	68/38	24/38	1.78947	0.63158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Spain	2009	98/38	24/38	2.57895	0.63158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Italy	2009	75/38	34/38	1.97368	0.89474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USA	2009	41/30	31/30	1.36667	1.03333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England	2009	103/38	32/38	2.71053	0.84211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Spain	2010	95/38	21/38	2.50000	0.55263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Italy	2010	65/38	24/38	1.71053	0.63158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USA	2010	44/30	26/30	1.46667	0.86667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England	2010	78/38	37/38	2.05263	0.97368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Spain	2011	121/38	32/28	3.18421	1.14286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Italy	2011	68/38	20/38	1.78947	0.52632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USA	2011	48/34	28/34	1.41176	0.82353</a:t>
            </a:r>
          </a:p>
          <a:p>
            <a:pPr>
              <a:lnSpc>
                <a:spcPct val="80000"/>
              </a:lnSpc>
            </a:pPr>
            <a:r>
              <a:rPr lang="en-US" sz="800" smtClean="0"/>
              <a:t>England	2011	93/38	29/38	2.44737	0.76316</a:t>
            </a:r>
          </a:p>
          <a:p>
            <a:pPr>
              <a:lnSpc>
                <a:spcPct val="80000"/>
              </a:lnSpc>
            </a:pPr>
            <a:endParaRPr lang="en-US" sz="800" smtClean="0"/>
          </a:p>
        </p:txBody>
      </p:sp>
      <p:pic>
        <p:nvPicPr>
          <p:cNvPr id="10244" name="Picture 2" descr="http://eurosoccerweb.com/wp-content/uploads/2012/08/la-liga-primera-divis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16891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http://cdn.eplindex.com/wp-content/uploads/2012/07/EPL-Logo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00200"/>
            <a:ext cx="189230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" descr="http://shinguardian.files.wordpress.com/2010/06/mls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724400"/>
            <a:ext cx="17097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4" descr="http://eurosoccerweb.com/wp-content/uploads/2012/08/serie-a-logo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00400"/>
            <a:ext cx="17097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Explanation of Styles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Italy</a:t>
            </a:r>
          </a:p>
          <a:p>
            <a:pPr lvl="1"/>
            <a:r>
              <a:rPr lang="en-US" smtClean="0"/>
              <a:t>Catenaccio</a:t>
            </a:r>
          </a:p>
          <a:p>
            <a:r>
              <a:rPr lang="en-US" smtClean="0"/>
              <a:t>Spain</a:t>
            </a:r>
          </a:p>
          <a:p>
            <a:pPr lvl="1"/>
            <a:r>
              <a:rPr lang="en-US" smtClean="0"/>
              <a:t>Tiki-Taka</a:t>
            </a:r>
          </a:p>
          <a:p>
            <a:r>
              <a:rPr lang="en-US" smtClean="0"/>
              <a:t>USA</a:t>
            </a:r>
          </a:p>
          <a:p>
            <a:pPr lvl="1"/>
            <a:r>
              <a:rPr lang="en-US" smtClean="0"/>
              <a:t>Not developed their own style</a:t>
            </a:r>
          </a:p>
          <a:p>
            <a:r>
              <a:rPr lang="en-US" smtClean="0"/>
              <a:t>England</a:t>
            </a:r>
          </a:p>
          <a:p>
            <a:pPr lvl="1"/>
            <a:r>
              <a:rPr lang="en-US" smtClean="0"/>
              <a:t>International mix of styles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Testing for general differences between leagues (Kruskal-Wallis)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Model</a:t>
            </a:r>
          </a:p>
          <a:p>
            <a:pPr lvl="1"/>
            <a:r>
              <a:rPr lang="en-US" smtClean="0"/>
              <a:t>Y</a:t>
            </a:r>
            <a:r>
              <a:rPr lang="en-US" baseline="-25000" smtClean="0"/>
              <a:t>ij</a:t>
            </a:r>
            <a:r>
              <a:rPr lang="en-US" smtClean="0"/>
              <a:t>=Ɵ+τ</a:t>
            </a:r>
            <a:r>
              <a:rPr lang="en-US" baseline="-25000" smtClean="0"/>
              <a:t>j</a:t>
            </a:r>
            <a:r>
              <a:rPr lang="en-US" smtClean="0"/>
              <a:t>+ϵ</a:t>
            </a:r>
            <a:r>
              <a:rPr lang="en-US" baseline="-25000" smtClean="0"/>
              <a:t>ij</a:t>
            </a:r>
            <a:r>
              <a:rPr lang="en-US" smtClean="0"/>
              <a:t>, i=1..6, j=1..4</a:t>
            </a:r>
          </a:p>
          <a:p>
            <a:endParaRPr lang="en-US" smtClean="0"/>
          </a:p>
          <a:p>
            <a:r>
              <a:rPr lang="en-US" smtClean="0"/>
              <a:t>H</a:t>
            </a:r>
            <a:r>
              <a:rPr lang="en-US" baseline="-25000" smtClean="0"/>
              <a:t>o</a:t>
            </a:r>
            <a:r>
              <a:rPr lang="en-US" smtClean="0"/>
              <a:t>: τ</a:t>
            </a:r>
            <a:r>
              <a:rPr lang="en-US" baseline="-25000" smtClean="0"/>
              <a:t>1</a:t>
            </a:r>
            <a:r>
              <a:rPr lang="en-US" smtClean="0"/>
              <a:t>=τ</a:t>
            </a:r>
            <a:r>
              <a:rPr lang="en-US" baseline="-25000" smtClean="0"/>
              <a:t>2</a:t>
            </a:r>
            <a:r>
              <a:rPr lang="en-US" smtClean="0"/>
              <a:t>=τ</a:t>
            </a:r>
            <a:r>
              <a:rPr lang="en-US" baseline="-25000" smtClean="0"/>
              <a:t>3</a:t>
            </a:r>
            <a:r>
              <a:rPr lang="en-US" smtClean="0"/>
              <a:t>=τ</a:t>
            </a:r>
            <a:r>
              <a:rPr lang="en-US" baseline="-25000" smtClean="0"/>
              <a:t>4</a:t>
            </a:r>
            <a:endParaRPr lang="en-US" smtClean="0"/>
          </a:p>
          <a:p>
            <a:r>
              <a:rPr lang="en-US" smtClean="0"/>
              <a:t>H</a:t>
            </a:r>
            <a:r>
              <a:rPr lang="en-US" baseline="-25000" smtClean="0"/>
              <a:t>a</a:t>
            </a:r>
            <a:r>
              <a:rPr lang="en-US" smtClean="0"/>
              <a:t>: Not all τ</a:t>
            </a:r>
            <a:r>
              <a:rPr lang="en-US" baseline="-25000" smtClean="0"/>
              <a:t>j</a:t>
            </a:r>
            <a:r>
              <a:rPr lang="en-US" smtClean="0"/>
              <a:t>’s are equal.</a:t>
            </a:r>
          </a:p>
          <a:p>
            <a:r>
              <a:rPr lang="en-US" smtClean="0"/>
              <a:t>H = 14.38  DF = 3  P = 0.002 </a:t>
            </a:r>
          </a:p>
          <a:p>
            <a:endParaRPr lang="en-US" smtClean="0"/>
          </a:p>
          <a:p>
            <a:r>
              <a:rPr lang="en-US" smtClean="0"/>
              <a:t>Conclusion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Assumptions</a:t>
            </a:r>
            <a:endParaRPr lang="en-US" dirty="0"/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208213"/>
            <a:ext cx="5260975" cy="3506787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Parametric Equivalent: One-Way Anova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Model</a:t>
            </a:r>
          </a:p>
          <a:p>
            <a:pPr lvl="1"/>
            <a:r>
              <a:rPr lang="it-IT" smtClean="0"/>
              <a:t>Y</a:t>
            </a:r>
            <a:r>
              <a:rPr lang="it-IT" baseline="-25000" smtClean="0"/>
              <a:t>ij</a:t>
            </a:r>
            <a:r>
              <a:rPr lang="it-IT" smtClean="0"/>
              <a:t>=m+a</a:t>
            </a:r>
            <a:r>
              <a:rPr lang="it-IT" baseline="-25000" smtClean="0"/>
              <a:t>i</a:t>
            </a:r>
            <a:r>
              <a:rPr lang="it-IT" smtClean="0"/>
              <a:t>+e</a:t>
            </a:r>
            <a:r>
              <a:rPr lang="it-IT" baseline="-25000" smtClean="0"/>
              <a:t>ij</a:t>
            </a:r>
            <a:r>
              <a:rPr lang="it-IT" smtClean="0"/>
              <a:t> i=1..6,j=1..4</a:t>
            </a:r>
          </a:p>
          <a:p>
            <a:endParaRPr lang="en-US" smtClean="0"/>
          </a:p>
          <a:p>
            <a:r>
              <a:rPr lang="en-US" smtClean="0"/>
              <a:t>H</a:t>
            </a:r>
            <a:r>
              <a:rPr lang="en-US" baseline="-25000" smtClean="0"/>
              <a:t>0</a:t>
            </a:r>
            <a:r>
              <a:rPr lang="en-US" smtClean="0"/>
              <a:t>: µ</a:t>
            </a:r>
            <a:r>
              <a:rPr lang="en-US" baseline="-25000" smtClean="0"/>
              <a:t>1</a:t>
            </a:r>
            <a:r>
              <a:rPr lang="en-US" smtClean="0"/>
              <a:t>= µ</a:t>
            </a:r>
            <a:r>
              <a:rPr lang="en-US" baseline="-25000" smtClean="0"/>
              <a:t>2</a:t>
            </a:r>
            <a:r>
              <a:rPr lang="en-US" smtClean="0"/>
              <a:t>= µ</a:t>
            </a:r>
            <a:r>
              <a:rPr lang="en-US" baseline="-25000" smtClean="0"/>
              <a:t>3</a:t>
            </a:r>
            <a:r>
              <a:rPr lang="en-US" smtClean="0"/>
              <a:t>= µ</a:t>
            </a:r>
            <a:r>
              <a:rPr lang="en-US" baseline="-25000" smtClean="0"/>
              <a:t>4</a:t>
            </a:r>
            <a:endParaRPr lang="en-US" smtClean="0"/>
          </a:p>
          <a:p>
            <a:r>
              <a:rPr lang="en-US" smtClean="0"/>
              <a:t>H</a:t>
            </a:r>
            <a:r>
              <a:rPr lang="en-US" baseline="-25000" smtClean="0"/>
              <a:t>a</a:t>
            </a:r>
            <a:r>
              <a:rPr lang="en-US" smtClean="0"/>
              <a:t>: Not all µ</a:t>
            </a:r>
            <a:r>
              <a:rPr lang="en-US" baseline="-25000" smtClean="0"/>
              <a:t> </a:t>
            </a:r>
            <a:r>
              <a:rPr lang="en-US" smtClean="0"/>
              <a:t>are equal. </a:t>
            </a:r>
          </a:p>
          <a:p>
            <a:endParaRPr lang="en-US" smtClean="0"/>
          </a:p>
          <a:p>
            <a:r>
              <a:rPr lang="en-US" smtClean="0"/>
              <a:t>P-value 0.000</a:t>
            </a:r>
          </a:p>
          <a:p>
            <a:pPr lvl="1"/>
            <a:r>
              <a:rPr lang="en-US" smtClean="0"/>
              <a:t>F=9.75, df=3,20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pPr lvl="1"/>
            <a:endParaRPr lang="it-IT" smtClean="0"/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Testing for Normality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057400"/>
            <a:ext cx="5257800" cy="350520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>Another Way of Testing Variances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dirty="0" smtClean="0"/>
              <a:t>Descriptive Statistics: GFPG </a:t>
            </a:r>
            <a:endParaRPr lang="en-US" dirty="0" smtClean="0"/>
          </a:p>
          <a:p>
            <a:r>
              <a:rPr lang="en-US" dirty="0" smtClean="0"/>
              <a:t>Variable  Country   </a:t>
            </a:r>
            <a:r>
              <a:rPr lang="en-US" dirty="0" err="1" smtClean="0"/>
              <a:t>StDev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GFPG      England   0.322</a:t>
            </a:r>
          </a:p>
          <a:p>
            <a:pPr marL="0" indent="0">
              <a:buNone/>
            </a:pPr>
            <a:r>
              <a:rPr lang="en-US" dirty="0" smtClean="0"/>
              <a:t>                    Italy    0.1426</a:t>
            </a:r>
          </a:p>
          <a:p>
            <a:pPr marL="0" indent="0">
              <a:buNone/>
            </a:pPr>
            <a:r>
              <a:rPr lang="en-US" dirty="0" smtClean="0"/>
              <a:t>                   Spain     0.492</a:t>
            </a:r>
          </a:p>
          <a:p>
            <a:pPr marL="0" indent="0">
              <a:buNone/>
            </a:pPr>
            <a:r>
              <a:rPr lang="en-US" dirty="0" smtClean="0"/>
              <a:t>                   USA      0.1884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379</Words>
  <Application>Microsoft Office PowerPoint</Application>
  <PresentationFormat>On-screen Show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Statistics in professional soccer</vt:lpstr>
      <vt:lpstr>INTRODUCING THE DATA</vt:lpstr>
      <vt:lpstr>The data</vt:lpstr>
      <vt:lpstr>Explanation of Styles</vt:lpstr>
      <vt:lpstr>Testing for general differences between leagues (Kruskal-Wallis)</vt:lpstr>
      <vt:lpstr>Assumptions</vt:lpstr>
      <vt:lpstr>Parametric Equivalent: One-Way Anova</vt:lpstr>
      <vt:lpstr>Testing for Normality</vt:lpstr>
      <vt:lpstr>Another Way of Testing Variances</vt:lpstr>
      <vt:lpstr>Jonckheere-Terpstra Test For Ordered Alternatives</vt:lpstr>
      <vt:lpstr>Multiple Comparisons</vt:lpstr>
      <vt:lpstr>Tukey’s Method</vt:lpstr>
      <vt:lpstr>Comparing goals for and Goals Against: How do the Top Teams Win?</vt:lpstr>
      <vt:lpstr>Nonparametric Correlation Techniques</vt:lpstr>
      <vt:lpstr>Accounting for Recent Trends (General Linear Model)</vt:lpstr>
      <vt:lpstr>LSRL and LOWESS Models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in professional soccer</dc:title>
  <dc:creator>Windows User</dc:creator>
  <cp:lastModifiedBy>Windows User</cp:lastModifiedBy>
  <cp:revision>73</cp:revision>
  <dcterms:created xsi:type="dcterms:W3CDTF">2012-12-15T02:18:50Z</dcterms:created>
  <dcterms:modified xsi:type="dcterms:W3CDTF">2012-12-17T14:40:59Z</dcterms:modified>
</cp:coreProperties>
</file>